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70" r:id="rId7"/>
    <p:sldId id="263" r:id="rId8"/>
    <p:sldId id="261" r:id="rId9"/>
    <p:sldId id="262" r:id="rId10"/>
    <p:sldId id="264" r:id="rId11"/>
    <p:sldId id="265" r:id="rId12"/>
    <p:sldId id="268" r:id="rId13"/>
    <p:sldId id="269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327FBE"/>
    <a:srgbClr val="E5F6FB"/>
    <a:srgbClr val="AFF7FF"/>
    <a:srgbClr val="D1FBFF"/>
    <a:srgbClr val="C7CDD7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9645" autoAdjust="0"/>
  </p:normalViewPr>
  <p:slideViewPr>
    <p:cSldViewPr>
      <p:cViewPr>
        <p:scale>
          <a:sx n="75" d="100"/>
          <a:sy n="75" d="100"/>
        </p:scale>
        <p:origin x="-6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171648"/>
        <c:axId val="88173184"/>
      </c:barChart>
      <c:catAx>
        <c:axId val="8817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8173184"/>
        <c:crosses val="autoZero"/>
        <c:auto val="1"/>
        <c:lblAlgn val="ctr"/>
        <c:lblOffset val="100"/>
        <c:noMultiLvlLbl val="0"/>
      </c:catAx>
      <c:valAx>
        <c:axId val="881731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8817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0EBD2-A18F-4CF2-9BCF-70EA8C4B594C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C9B900E0-D426-45C4-A2B5-8B2BB5F181FE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endParaRPr lang="ru-RU" sz="1800" dirty="0">
            <a:solidFill>
              <a:schemeClr val="bg1"/>
            </a:solidFill>
          </a:endParaRPr>
        </a:p>
      </dgm:t>
    </dgm:pt>
    <dgm:pt modelId="{FE56559E-FD49-44A7-8F0E-A0632BD308C0}" type="parTrans" cxnId="{58F5A05D-B1CC-4FB8-9F44-79E7025F1FF0}">
      <dgm:prSet/>
      <dgm:spPr/>
      <dgm:t>
        <a:bodyPr/>
        <a:lstStyle/>
        <a:p>
          <a:endParaRPr lang="ru-RU"/>
        </a:p>
      </dgm:t>
    </dgm:pt>
    <dgm:pt modelId="{C2F1C5BF-AC11-42BA-9964-EEF0D9D929EE}" type="sibTrans" cxnId="{58F5A05D-B1CC-4FB8-9F44-79E7025F1FF0}">
      <dgm:prSet/>
      <dgm:spPr/>
      <dgm:t>
        <a:bodyPr/>
        <a:lstStyle/>
        <a:p>
          <a:endParaRPr lang="ru-RU"/>
        </a:p>
      </dgm:t>
    </dgm:pt>
    <dgm:pt modelId="{36182D75-0D07-42E4-9844-61F868A4C791}">
      <dgm:prSet phldrT="[Текст]" custT="1"/>
      <dgm:spPr>
        <a:solidFill>
          <a:srgbClr val="92D050"/>
        </a:solidFill>
      </dgm:spPr>
      <dgm:t>
        <a:bodyPr/>
        <a:lstStyle/>
        <a:p>
          <a:pPr algn="ctr">
            <a:spcAft>
              <a:spcPts val="0"/>
            </a:spcAft>
          </a:pPr>
          <a:endParaRPr lang="ru-RU" sz="1800" b="1" dirty="0">
            <a:solidFill>
              <a:schemeClr val="bg1"/>
            </a:solidFill>
          </a:endParaRPr>
        </a:p>
      </dgm:t>
    </dgm:pt>
    <dgm:pt modelId="{EBFEA34C-734E-4F74-8973-A1CA60688441}" type="parTrans" cxnId="{F0CEF281-0EF4-4D34-AD12-3340A15F08D5}">
      <dgm:prSet/>
      <dgm:spPr/>
      <dgm:t>
        <a:bodyPr/>
        <a:lstStyle/>
        <a:p>
          <a:endParaRPr lang="ru-RU"/>
        </a:p>
      </dgm:t>
    </dgm:pt>
    <dgm:pt modelId="{6B5210EA-ED57-4F91-85FB-6F7508AA5863}" type="sibTrans" cxnId="{F0CEF281-0EF4-4D34-AD12-3340A15F08D5}">
      <dgm:prSet/>
      <dgm:spPr/>
      <dgm:t>
        <a:bodyPr/>
        <a:lstStyle/>
        <a:p>
          <a:endParaRPr lang="ru-RU"/>
        </a:p>
      </dgm:t>
    </dgm:pt>
    <dgm:pt modelId="{B86CDF36-F5C3-4C46-B90C-B494F3E10A93}">
      <dgm:prSet phldrT="[Текст]" custT="1"/>
      <dgm:spPr>
        <a:solidFill>
          <a:srgbClr val="FFFF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D3918-1592-42FB-A128-4E9A091053FE}" type="parTrans" cxnId="{9FC6EE7F-DC8A-4977-A00A-3CA8040895CC}">
      <dgm:prSet/>
      <dgm:spPr/>
      <dgm:t>
        <a:bodyPr/>
        <a:lstStyle/>
        <a:p>
          <a:endParaRPr lang="ru-RU"/>
        </a:p>
      </dgm:t>
    </dgm:pt>
    <dgm:pt modelId="{3F189079-FE98-4872-B9E2-3CB0A734EC5D}" type="sibTrans" cxnId="{9FC6EE7F-DC8A-4977-A00A-3CA8040895CC}">
      <dgm:prSet/>
      <dgm:spPr/>
      <dgm:t>
        <a:bodyPr/>
        <a:lstStyle/>
        <a:p>
          <a:endParaRPr lang="ru-RU"/>
        </a:p>
      </dgm:t>
    </dgm:pt>
    <dgm:pt modelId="{999A257B-F11E-480B-AFA6-53D1676E5A07}" type="pres">
      <dgm:prSet presAssocID="{28F0EBD2-A18F-4CF2-9BCF-70EA8C4B594C}" presName="Name0" presStyleCnt="0">
        <dgm:presLayoutVars>
          <dgm:dir/>
          <dgm:animLvl val="lvl"/>
          <dgm:resizeHandles val="exact"/>
        </dgm:presLayoutVars>
      </dgm:prSet>
      <dgm:spPr/>
    </dgm:pt>
    <dgm:pt modelId="{72B52AA4-8BA2-46BF-B9F6-00E40076FB14}" type="pres">
      <dgm:prSet presAssocID="{C9B900E0-D426-45C4-A2B5-8B2BB5F181FE}" presName="Name8" presStyleCnt="0"/>
      <dgm:spPr/>
    </dgm:pt>
    <dgm:pt modelId="{0CE8EE97-4C8F-47BC-A301-AB117A614965}" type="pres">
      <dgm:prSet presAssocID="{C9B900E0-D426-45C4-A2B5-8B2BB5F181FE}" presName="level" presStyleLbl="node1" presStyleIdx="0" presStyleCnt="3" custScaleX="99204" custScaleY="93497" custLinFactNeighborX="138" custLinFactNeighborY="-1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A168-F193-4C2B-9203-6CBCFB3580A3}" type="pres">
      <dgm:prSet presAssocID="{C9B900E0-D426-45C4-A2B5-8B2BB5F18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EC0D6-635D-43BA-8AAF-FC6B375E5ED4}" type="pres">
      <dgm:prSet presAssocID="{36182D75-0D07-42E4-9844-61F868A4C791}" presName="Name8" presStyleCnt="0"/>
      <dgm:spPr/>
    </dgm:pt>
    <dgm:pt modelId="{122B7139-0138-49D8-8DB0-4447B8087331}" type="pres">
      <dgm:prSet presAssocID="{36182D75-0D07-42E4-9844-61F868A4C791}" presName="level" presStyleLbl="node1" presStyleIdx="1" presStyleCnt="3" custScaleX="98201" custScaleY="48856" custLinFactNeighborX="-52" custLinFactNeighborY="-1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D4BE-D648-49F4-90A2-D851D83B668B}" type="pres">
      <dgm:prSet presAssocID="{36182D75-0D07-42E4-9844-61F868A4C7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29E51-5F14-4B0E-95E3-861990C52AEE}" type="pres">
      <dgm:prSet presAssocID="{B86CDF36-F5C3-4C46-B90C-B494F3E10A93}" presName="Name8" presStyleCnt="0"/>
      <dgm:spPr/>
    </dgm:pt>
    <dgm:pt modelId="{E19A0B72-7355-472F-9224-BC335FB279B6}" type="pres">
      <dgm:prSet presAssocID="{B86CDF36-F5C3-4C46-B90C-B494F3E10A93}" presName="level" presStyleLbl="node1" presStyleIdx="2" presStyleCnt="3" custScaleY="88498" custLinFactNeighborY="8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C424-7A9A-4750-A6E9-CB5181075643}" type="pres">
      <dgm:prSet presAssocID="{B86CDF36-F5C3-4C46-B90C-B494F3E10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5A05D-B1CC-4FB8-9F44-79E7025F1FF0}" srcId="{28F0EBD2-A18F-4CF2-9BCF-70EA8C4B594C}" destId="{C9B900E0-D426-45C4-A2B5-8B2BB5F181FE}" srcOrd="0" destOrd="0" parTransId="{FE56559E-FD49-44A7-8F0E-A0632BD308C0}" sibTransId="{C2F1C5BF-AC11-42BA-9964-EEF0D9D929EE}"/>
    <dgm:cxn modelId="{977F39DD-618B-44C9-88DE-FB5A7347BA0F}" type="presOf" srcId="{36182D75-0D07-42E4-9844-61F868A4C791}" destId="{E6B8D4BE-D648-49F4-90A2-D851D83B668B}" srcOrd="1" destOrd="0" presId="urn:microsoft.com/office/officeart/2005/8/layout/pyramid1"/>
    <dgm:cxn modelId="{F0CEF281-0EF4-4D34-AD12-3340A15F08D5}" srcId="{28F0EBD2-A18F-4CF2-9BCF-70EA8C4B594C}" destId="{36182D75-0D07-42E4-9844-61F868A4C791}" srcOrd="1" destOrd="0" parTransId="{EBFEA34C-734E-4F74-8973-A1CA60688441}" sibTransId="{6B5210EA-ED57-4F91-85FB-6F7508AA5863}"/>
    <dgm:cxn modelId="{204F1D68-89EA-4F06-9148-C36D11C35E99}" type="presOf" srcId="{C9B900E0-D426-45C4-A2B5-8B2BB5F181FE}" destId="{0CE8EE97-4C8F-47BC-A301-AB117A614965}" srcOrd="0" destOrd="0" presId="urn:microsoft.com/office/officeart/2005/8/layout/pyramid1"/>
    <dgm:cxn modelId="{7E3C6C68-AE27-4A7E-8B6A-B905E698CF2D}" type="presOf" srcId="{36182D75-0D07-42E4-9844-61F868A4C791}" destId="{122B7139-0138-49D8-8DB0-4447B8087331}" srcOrd="0" destOrd="0" presId="urn:microsoft.com/office/officeart/2005/8/layout/pyramid1"/>
    <dgm:cxn modelId="{FCD025D0-DA00-41C4-B680-77A8E85DE110}" type="presOf" srcId="{B86CDF36-F5C3-4C46-B90C-B494F3E10A93}" destId="{3DC1C424-7A9A-4750-A6E9-CB5181075643}" srcOrd="1" destOrd="0" presId="urn:microsoft.com/office/officeart/2005/8/layout/pyramid1"/>
    <dgm:cxn modelId="{CAE3A41F-F00D-4710-ACE6-53A72A8FC71D}" type="presOf" srcId="{28F0EBD2-A18F-4CF2-9BCF-70EA8C4B594C}" destId="{999A257B-F11E-480B-AFA6-53D1676E5A07}" srcOrd="0" destOrd="0" presId="urn:microsoft.com/office/officeart/2005/8/layout/pyramid1"/>
    <dgm:cxn modelId="{9FC6EE7F-DC8A-4977-A00A-3CA8040895CC}" srcId="{28F0EBD2-A18F-4CF2-9BCF-70EA8C4B594C}" destId="{B86CDF36-F5C3-4C46-B90C-B494F3E10A93}" srcOrd="2" destOrd="0" parTransId="{8B6D3918-1592-42FB-A128-4E9A091053FE}" sibTransId="{3F189079-FE98-4872-B9E2-3CB0A734EC5D}"/>
    <dgm:cxn modelId="{E0D4997A-30EE-4B8E-BF40-DF36D3B1469D}" type="presOf" srcId="{C9B900E0-D426-45C4-A2B5-8B2BB5F181FE}" destId="{698CA168-F193-4C2B-9203-6CBCFB3580A3}" srcOrd="1" destOrd="0" presId="urn:microsoft.com/office/officeart/2005/8/layout/pyramid1"/>
    <dgm:cxn modelId="{541D4FC3-C722-49D1-A27B-39161853991C}" type="presOf" srcId="{B86CDF36-F5C3-4C46-B90C-B494F3E10A93}" destId="{E19A0B72-7355-472F-9224-BC335FB279B6}" srcOrd="0" destOrd="0" presId="urn:microsoft.com/office/officeart/2005/8/layout/pyramid1"/>
    <dgm:cxn modelId="{08D2D2DB-7BFD-4030-A6ED-DF1A41ECDA59}" type="presParOf" srcId="{999A257B-F11E-480B-AFA6-53D1676E5A07}" destId="{72B52AA4-8BA2-46BF-B9F6-00E40076FB14}" srcOrd="0" destOrd="0" presId="urn:microsoft.com/office/officeart/2005/8/layout/pyramid1"/>
    <dgm:cxn modelId="{FDC3F068-DB32-46C1-8203-0DD0683CF517}" type="presParOf" srcId="{72B52AA4-8BA2-46BF-B9F6-00E40076FB14}" destId="{0CE8EE97-4C8F-47BC-A301-AB117A614965}" srcOrd="0" destOrd="0" presId="urn:microsoft.com/office/officeart/2005/8/layout/pyramid1"/>
    <dgm:cxn modelId="{10473C4E-DB3B-415F-845D-A39350D8B16D}" type="presParOf" srcId="{72B52AA4-8BA2-46BF-B9F6-00E40076FB14}" destId="{698CA168-F193-4C2B-9203-6CBCFB3580A3}" srcOrd="1" destOrd="0" presId="urn:microsoft.com/office/officeart/2005/8/layout/pyramid1"/>
    <dgm:cxn modelId="{21982D5F-FBF4-4AA7-B2B8-63512E9676A1}" type="presParOf" srcId="{999A257B-F11E-480B-AFA6-53D1676E5A07}" destId="{789EC0D6-635D-43BA-8AAF-FC6B375E5ED4}" srcOrd="1" destOrd="0" presId="urn:microsoft.com/office/officeart/2005/8/layout/pyramid1"/>
    <dgm:cxn modelId="{DE54B40B-57A8-405F-949A-02F7444912B2}" type="presParOf" srcId="{789EC0D6-635D-43BA-8AAF-FC6B375E5ED4}" destId="{122B7139-0138-49D8-8DB0-4447B8087331}" srcOrd="0" destOrd="0" presId="urn:microsoft.com/office/officeart/2005/8/layout/pyramid1"/>
    <dgm:cxn modelId="{24C58BD4-CFDC-443A-8653-5F673D532D69}" type="presParOf" srcId="{789EC0D6-635D-43BA-8AAF-FC6B375E5ED4}" destId="{E6B8D4BE-D648-49F4-90A2-D851D83B668B}" srcOrd="1" destOrd="0" presId="urn:microsoft.com/office/officeart/2005/8/layout/pyramid1"/>
    <dgm:cxn modelId="{F1DA5212-06FA-49B2-93F6-A5648DA97548}" type="presParOf" srcId="{999A257B-F11E-480B-AFA6-53D1676E5A07}" destId="{68A29E51-5F14-4B0E-95E3-861990C52AEE}" srcOrd="2" destOrd="0" presId="urn:microsoft.com/office/officeart/2005/8/layout/pyramid1"/>
    <dgm:cxn modelId="{C226A5B7-A96A-46EA-9542-54BB909A73C2}" type="presParOf" srcId="{68A29E51-5F14-4B0E-95E3-861990C52AEE}" destId="{E19A0B72-7355-472F-9224-BC335FB279B6}" srcOrd="0" destOrd="0" presId="urn:microsoft.com/office/officeart/2005/8/layout/pyramid1"/>
    <dgm:cxn modelId="{AA75734B-EA2D-40C9-8F5E-5CA93147F812}" type="presParOf" srcId="{68A29E51-5F14-4B0E-95E3-861990C52AEE}" destId="{3DC1C424-7A9A-4750-A6E9-CB51810756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EE97-4C8F-47BC-A301-AB117A614965}">
      <dsp:nvSpPr>
        <dsp:cNvPr id="0" name=""/>
        <dsp:cNvSpPr/>
      </dsp:nvSpPr>
      <dsp:spPr>
        <a:xfrm>
          <a:off x="756364" y="0"/>
          <a:ext cx="1014119" cy="2726017"/>
        </a:xfrm>
        <a:prstGeom prst="trapezoid">
          <a:avLst>
            <a:gd name="adj" fmla="val 50401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756364" y="0"/>
        <a:ext cx="1014119" cy="2726017"/>
      </dsp:txXfrm>
    </dsp:sp>
    <dsp:sp modelId="{122B7139-0138-49D8-8DB0-4447B8087331}">
      <dsp:nvSpPr>
        <dsp:cNvPr id="0" name=""/>
        <dsp:cNvSpPr/>
      </dsp:nvSpPr>
      <dsp:spPr>
        <a:xfrm>
          <a:off x="496990" y="2690592"/>
          <a:ext cx="1528427" cy="1424455"/>
        </a:xfrm>
        <a:prstGeom prst="trapezoid">
          <a:avLst>
            <a:gd name="adj" fmla="val 1875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764465" y="2690592"/>
        <a:ext cx="993477" cy="1424455"/>
      </dsp:txXfrm>
    </dsp:sp>
    <dsp:sp modelId="{E19A0B72-7355-472F-9224-BC335FB279B6}">
      <dsp:nvSpPr>
        <dsp:cNvPr id="0" name=""/>
        <dsp:cNvSpPr/>
      </dsp:nvSpPr>
      <dsp:spPr>
        <a:xfrm>
          <a:off x="0" y="4150472"/>
          <a:ext cx="2524027" cy="2580265"/>
        </a:xfrm>
        <a:prstGeom prst="trapezoid">
          <a:avLst>
            <a:gd name="adj" fmla="val 19168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04" y="4150472"/>
        <a:ext cx="1640617" cy="258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3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8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67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0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31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0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8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0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0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0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6B7221-0590-441A-9415-A1B0FB2319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09.10.2019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AF7B65-7A65-43D2-BAC9-A3E0C04D2C1A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2862322"/>
          </a:xfrm>
        </p:spPr>
        <p:txBody>
          <a:bodyPr/>
          <a:lstStyle/>
          <a:p>
            <a:r>
              <a:rPr lang="ru-RU" dirty="0" smtClean="0"/>
              <a:t>Разработка фонда оборотных агрегатов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6552727" cy="563285"/>
          </a:xfr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6672" y="116632"/>
            <a:ext cx="5250413" cy="1323439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sz="2400" dirty="0" smtClean="0"/>
              <a:t>При передачи смены механиком</a:t>
            </a:r>
            <a:br>
              <a:rPr lang="ru-RU" sz="2400" dirty="0" smtClean="0"/>
            </a:br>
            <a:r>
              <a:rPr lang="ru-RU" sz="2400" dirty="0" smtClean="0"/>
              <a:t>в ремонте остается меньше машин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72000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11595" y="5229200"/>
            <a:ext cx="96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Futura PT Medium"/>
              </a:rPr>
              <a:t>Было</a:t>
            </a:r>
            <a:endParaRPr lang="ru-RU" sz="2400" dirty="0">
              <a:latin typeface="Futura PT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7181" y="2901960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Futura PT Medium"/>
              </a:rPr>
              <a:t>Стало</a:t>
            </a:r>
            <a:endParaRPr lang="ru-RU" sz="2400" dirty="0"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39929" y="116632"/>
            <a:ext cx="2983894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484784"/>
            <a:ext cx="664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учета оборотных агрегатов (ранее учет не велся):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201112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174361" cy="830997"/>
          </a:xfrm>
        </p:spPr>
        <p:txBody>
          <a:bodyPr/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6552727" cy="563285"/>
          </a:xfrm>
        </p:spPr>
      </p:pic>
      <p:sp>
        <p:nvSpPr>
          <p:cNvPr id="3" name="TextBox 2"/>
          <p:cNvSpPr txBox="1"/>
          <p:nvPr/>
        </p:nvSpPr>
        <p:spPr>
          <a:xfrm>
            <a:off x="251520" y="6093296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belovopatp@mail.ru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5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223" y="116632"/>
            <a:ext cx="3497047" cy="954107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78303"/>
              </p:ext>
            </p:extLst>
          </p:nvPr>
        </p:nvGraphicFramePr>
        <p:xfrm>
          <a:off x="179512" y="764704"/>
          <a:ext cx="8856985" cy="5343002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575046"/>
                <a:gridCol w="280904"/>
                <a:gridCol w="3896579"/>
              </a:tblGrid>
              <a:tr h="1136762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УТВЕРЖДАЮ</a:t>
                      </a:r>
                      <a:endParaRPr lang="ru-RU" sz="7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Водов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Михаил Николаевич</a:t>
                      </a:r>
                      <a:endParaRPr lang="ru-RU" sz="7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______________   ___________</a:t>
                      </a:r>
                      <a:endParaRPr lang="ru-RU" sz="7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</a:rPr>
                        <a:t>                (подпись)                           (И.О. Фамилия)                                                                                     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470" marR="49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9810" indent="-488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470" marR="49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470" marR="49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Общие данные: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Заказчик: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Водов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 Михаил Николаевич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Процесс:  Разработка оборотного фонда агрегатов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Границы процесса:  АРМ, оборотный склад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Руководитель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лин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-проекта: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Формальнов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 В.Ю.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Команда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лин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-проекта: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Ларькин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 В.Н. </a:t>
                      </a: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Домрачев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 В.Г. Романова Л.А.,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err="1">
                          <a:effectLst/>
                          <a:latin typeface="Times New Roman"/>
                          <a:ea typeface="Times New Roman"/>
                        </a:rPr>
                        <a:t>Саратовкин</a:t>
                      </a:r>
                      <a:r>
                        <a:rPr lang="ru-RU" sz="1000" b="1" u="sng" dirty="0">
                          <a:effectLst/>
                          <a:latin typeface="Times New Roman"/>
                          <a:ea typeface="Times New Roman"/>
                        </a:rPr>
                        <a:t> Е.М.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Обоснование: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 Основным методом ремонта автомобилей является прогрессивный агрегатный метод, при котором все агрегаты, узлы и приборы, требующие ремонта, заменяются заранее отремонтированными или новыми. При таком методе ремонта предприятие должно иметь оборотный фонд агрегатов.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 При агрегатном методе на автомобиль вместо снятого агрегата устанавливают другой, заранее отремонтированный, из оборотного фонда агрегатов, что значительно сокращает простой автомобиля в ремонте.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 При однотипном парке за счет взаимозаменяемости агрегатов, размеры оборотного фонда существенно сокращаются, в отличии от разномарочного парка.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6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Цель: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Сокращение времени простоя автомобиля на ТО и ТР.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Эффект: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Исключение лишнего времени на ремонт и транспортировку агрегата, а также на поиск к нему запасных частей, что приведет к сокращению простоя автомобиля.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Сроки: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 Согласование паспорта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лин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-проекта  – «23» января 2019г.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2.Анализ текущей ситуации (с «24» января  2019г. по «04»февраля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3. Картирование текущего состояния (с «5»февраля 2019 г.  по «28»февраля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4. Выявление проблем (с «01» марта 2019 г.  по «18» марта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5. Картирование целевого состояния (с «19»марта 2019 г.  по «01» апреля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6. Разработка плана мероприятий (с «02» апреля 2019г.  по «15» апреля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7. Защита плана мероприятий перед заказчиком (с «16» апреля 2019г.  по «01» мая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8. Внедрение улучшений (с «06» мая 2019г.  по «14» июля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9. Закрытие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лин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-проекта («24» июля 2019г.)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10. Мониторинг результатов (с «25» июля 2019г.  по «25» августа 2019г.)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9470" marR="49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7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Беловское ГПАТП КО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Формальнов</a:t>
            </a:r>
            <a:r>
              <a:rPr lang="ru-RU" sz="1400" b="1" dirty="0" smtClean="0">
                <a:solidFill>
                  <a:srgbClr val="002060"/>
                </a:solidFill>
              </a:rPr>
              <a:t> Владимир Юрьевич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 err="1" smtClean="0">
                <a:solidFill>
                  <a:srgbClr val="002060"/>
                </a:solidFill>
              </a:rPr>
              <a:t>и.о</a:t>
            </a:r>
            <a:r>
              <a:rPr lang="ru-RU" sz="1400" b="1" dirty="0" smtClean="0">
                <a:solidFill>
                  <a:srgbClr val="002060"/>
                </a:solidFill>
              </a:rPr>
              <a:t>. главного инженера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Романова Людмила Валентиновна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- Инженер ПТО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Ларькин</a:t>
            </a:r>
            <a:r>
              <a:rPr lang="ru-RU" sz="1400" b="1" dirty="0" smtClean="0">
                <a:solidFill>
                  <a:srgbClr val="002060"/>
                </a:solidFill>
              </a:rPr>
              <a:t> Василий Николаевич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- Начальник ОТК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Рыжиков Дмитрий Александрович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- Мастер АРМ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Шанаурова</a:t>
            </a:r>
            <a:r>
              <a:rPr lang="ru-RU" sz="1400" b="1" dirty="0" smtClean="0">
                <a:solidFill>
                  <a:srgbClr val="002060"/>
                </a:solidFill>
              </a:rPr>
              <a:t> Ольга Владимировна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- гл. бухгалтер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2" y="429309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1238" y="429323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Саратовкина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Михайловна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- гл. экономист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8" y="2410920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38" y="1596301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764675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Постановка автомобиля на ремонт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626396" y="1771074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Выявление неисправности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44208" y="1763820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Демонтаж неисправного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29705" y="3247238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Чистка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26396" y="3262096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Разборка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дефектовка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44208" y="3247238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Поиск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запасных частей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29705" y="4687398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Сборка и проверка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95539" y="4687398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Установка на автомобиль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444208" y="4713666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Проверка на автомобиле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0983" y="580710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 минут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81366" y="431806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120 минут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96817" y="431790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 минут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56854" y="431790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минут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60936" y="580710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минут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918617" y="580710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минуты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23350" y="281519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минут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89181" y="282243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минут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946412" y="2822433"/>
            <a:ext cx="11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 минут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79480" y="1124743"/>
            <a:ext cx="713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Замеры времени работ проводились на примере неисправности</a:t>
            </a:r>
          </a:p>
          <a:p>
            <a:r>
              <a:rPr lang="ru-RU" dirty="0" smtClean="0"/>
              <a:t> стартера автобуса </a:t>
            </a:r>
            <a:r>
              <a:rPr lang="ru-RU" dirty="0" err="1" smtClean="0"/>
              <a:t>НефАЗ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Нашивка 27"/>
          <p:cNvSpPr/>
          <p:nvPr/>
        </p:nvSpPr>
        <p:spPr bwMode="auto">
          <a:xfrm>
            <a:off x="3097188" y="2058081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Нашивка 28"/>
          <p:cNvSpPr/>
          <p:nvPr/>
        </p:nvSpPr>
        <p:spPr bwMode="auto">
          <a:xfrm>
            <a:off x="5868144" y="2058081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Нашивка 29"/>
          <p:cNvSpPr/>
          <p:nvPr/>
        </p:nvSpPr>
        <p:spPr bwMode="auto">
          <a:xfrm>
            <a:off x="5872944" y="3549103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Нашивка 30"/>
          <p:cNvSpPr/>
          <p:nvPr/>
        </p:nvSpPr>
        <p:spPr bwMode="auto">
          <a:xfrm>
            <a:off x="3097188" y="4974405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Нашивка 32"/>
          <p:cNvSpPr/>
          <p:nvPr/>
        </p:nvSpPr>
        <p:spPr bwMode="auto">
          <a:xfrm>
            <a:off x="5868144" y="5000673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Нашивка 33"/>
          <p:cNvSpPr/>
          <p:nvPr/>
        </p:nvSpPr>
        <p:spPr bwMode="auto">
          <a:xfrm>
            <a:off x="3097188" y="3549103"/>
            <a:ext cx="216024" cy="36208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438" y="6233594"/>
            <a:ext cx="30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Общее время = 296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0557946"/>
              </p:ext>
            </p:extLst>
          </p:nvPr>
        </p:nvGraphicFramePr>
        <p:xfrm>
          <a:off x="1" y="0"/>
          <a:ext cx="2524027" cy="673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94311" y="3048003"/>
            <a:ext cx="2274571" cy="550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6" y="1531612"/>
            <a:ext cx="2274571" cy="663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3157" y="996876"/>
            <a:ext cx="6411347" cy="16154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экономики на федеральном уровне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7474" y="2852936"/>
            <a:ext cx="6411347" cy="12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объема перевозок пассажиров в регионе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58" y="4293096"/>
            <a:ext cx="6411347" cy="232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автомобилей в ремонте. Срыв графиков. Замена автомобилей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6137" y="311086"/>
            <a:ext cx="3315879" cy="4430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ПИРАМИДА ПРОБЛЕМ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86053" y="1196752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Постановка автомобиля на ремонт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31840" y="1196752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Выявление неисправности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48622" y="1199404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Демонтаж неисправного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86053" y="2449658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Чистка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31840" y="2455670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Разборка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дефектовка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агрегата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248622" y="2455670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Поиск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запасных частей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314356" y="2455670"/>
            <a:ext cx="16501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Сборка и проверка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93704" y="3661023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Установка на автомобиль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131840" y="3661023"/>
            <a:ext cx="194421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Проверка на автомобиле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276" y="1480138"/>
            <a:ext cx="78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48216" y="2756756"/>
            <a:ext cx="8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8216" y="3944409"/>
            <a:ext cx="9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</a:t>
            </a:r>
            <a:endParaRPr lang="ru-RU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66320"/>
              </p:ext>
            </p:extLst>
          </p:nvPr>
        </p:nvGraphicFramePr>
        <p:xfrm>
          <a:off x="395536" y="4725144"/>
          <a:ext cx="8352928" cy="189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3312368"/>
                <a:gridCol w="2088232"/>
                <a:gridCol w="2088232"/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Было,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Стало,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Чистка агрегата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Разборка и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дефектовка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Поиск запасных частей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Сборка и проверка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700807"/>
            <a:ext cx="147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Решения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4373085" y="2162472"/>
            <a:ext cx="0" cy="330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957744" y="2605415"/>
            <a:ext cx="4830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Создание фонда оборотных агрегатов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230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Замена агрегатов</a:t>
            </a:r>
          </a:p>
          <a:p>
            <a:r>
              <a:rPr lang="ru-RU" sz="1400" dirty="0" smtClean="0"/>
              <a:t> с вышедшим</a:t>
            </a:r>
          </a:p>
          <a:p>
            <a:r>
              <a:rPr lang="ru-RU" sz="1400" dirty="0" smtClean="0"/>
              <a:t> сроком службы</a:t>
            </a:r>
          </a:p>
          <a:p>
            <a:r>
              <a:rPr lang="ru-RU" sz="1400" dirty="0" smtClean="0"/>
              <a:t> на новые (на ТО </a:t>
            </a:r>
            <a:r>
              <a:rPr lang="ru-RU" sz="1400" dirty="0" err="1" smtClean="0"/>
              <a:t>иТР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 bwMode="auto">
          <a:xfrm flipH="1">
            <a:off x="2483769" y="3005525"/>
            <a:ext cx="1889316" cy="567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65616" y="4941168"/>
            <a:ext cx="2708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Восстановление неисправных</a:t>
            </a:r>
          </a:p>
          <a:p>
            <a:r>
              <a:rPr lang="ru-RU" sz="1400" dirty="0" smtClean="0"/>
              <a:t> агрегатов и сдача их в</a:t>
            </a:r>
          </a:p>
          <a:p>
            <a:r>
              <a:rPr lang="ru-RU" sz="1400" dirty="0" smtClean="0"/>
              <a:t> оборотный склад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1619671" y="4527123"/>
            <a:ext cx="0" cy="407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70213" y="3680737"/>
            <a:ext cx="2005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Создание помещения</a:t>
            </a:r>
          </a:p>
          <a:p>
            <a:r>
              <a:rPr lang="ru-RU" sz="1400" dirty="0" smtClean="0"/>
              <a:t> для складирования</a:t>
            </a:r>
          </a:p>
          <a:p>
            <a:r>
              <a:rPr lang="ru-RU" sz="1400" dirty="0" smtClean="0"/>
              <a:t> оборотных агрегатов</a:t>
            </a:r>
            <a:endParaRPr lang="ru-RU" sz="1400" dirty="0"/>
          </a:p>
        </p:txBody>
      </p:sp>
      <p:cxnSp>
        <p:nvCxnSpPr>
          <p:cNvPr id="16" name="Прямая со стрелкой 15"/>
          <p:cNvCxnSpPr>
            <a:stCxn id="6" idx="2"/>
          </p:cNvCxnSpPr>
          <p:nvPr/>
        </p:nvCxnSpPr>
        <p:spPr bwMode="auto">
          <a:xfrm>
            <a:off x="4373085" y="3005525"/>
            <a:ext cx="0" cy="567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52120" y="3788459"/>
            <a:ext cx="30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Создание электронной ведомости</a:t>
            </a:r>
          </a:p>
          <a:p>
            <a:r>
              <a:rPr lang="ru-RU" sz="1400" dirty="0" smtClean="0"/>
              <a:t> для учета оборотных агрегатов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6" idx="2"/>
          </p:cNvCxnSpPr>
          <p:nvPr/>
        </p:nvCxnSpPr>
        <p:spPr bwMode="auto">
          <a:xfrm>
            <a:off x="4373085" y="3005525"/>
            <a:ext cx="2215139" cy="495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166023" y="5013176"/>
            <a:ext cx="2414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Создание стеллажей с</a:t>
            </a:r>
          </a:p>
          <a:p>
            <a:r>
              <a:rPr lang="ru-RU" sz="1400" dirty="0" smtClean="0"/>
              <a:t> табличками для </a:t>
            </a:r>
          </a:p>
          <a:p>
            <a:r>
              <a:rPr lang="ru-RU" sz="1400" dirty="0" smtClean="0"/>
              <a:t>быстрого поиска агрегатов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14" idx="2"/>
            <a:endCxn id="21" idx="0"/>
          </p:cNvCxnSpPr>
          <p:nvPr/>
        </p:nvCxnSpPr>
        <p:spPr bwMode="auto">
          <a:xfrm>
            <a:off x="4373084" y="4419401"/>
            <a:ext cx="0" cy="593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902939" y="5013176"/>
            <a:ext cx="28851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 передаче смены</a:t>
            </a:r>
          </a:p>
          <a:p>
            <a:r>
              <a:rPr lang="ru-RU" sz="1400" dirty="0" smtClean="0"/>
              <a:t> между механиками</a:t>
            </a:r>
          </a:p>
          <a:p>
            <a:r>
              <a:rPr lang="ru-RU" sz="1400" dirty="0" smtClean="0"/>
              <a:t> производить отчет</a:t>
            </a:r>
          </a:p>
          <a:p>
            <a:r>
              <a:rPr lang="ru-RU" sz="1400" dirty="0" smtClean="0"/>
              <a:t> по оборотному складу </a:t>
            </a:r>
          </a:p>
          <a:p>
            <a:r>
              <a:rPr lang="ru-RU" sz="1400" dirty="0" smtClean="0"/>
              <a:t>(что было установлено,</a:t>
            </a:r>
          </a:p>
          <a:p>
            <a:r>
              <a:rPr lang="ru-RU" sz="1400" dirty="0" smtClean="0"/>
              <a:t>что требуется отремонтировать)</a:t>
            </a:r>
            <a:endParaRPr lang="ru-RU" sz="1400" dirty="0"/>
          </a:p>
        </p:txBody>
      </p:sp>
      <p:cxnSp>
        <p:nvCxnSpPr>
          <p:cNvPr id="26" name="Прямая со стрелкой 25"/>
          <p:cNvCxnSpPr>
            <a:stCxn id="17" idx="2"/>
          </p:cNvCxnSpPr>
          <p:nvPr/>
        </p:nvCxnSpPr>
        <p:spPr bwMode="auto">
          <a:xfrm>
            <a:off x="7168176" y="4311679"/>
            <a:ext cx="0" cy="629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6608199"/>
              </p:ext>
            </p:extLst>
          </p:nvPr>
        </p:nvGraphicFramePr>
        <p:xfrm>
          <a:off x="2267744" y="3068960"/>
          <a:ext cx="4528492" cy="276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924" y="1150153"/>
            <a:ext cx="706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За счет сокращения второго этапа, можно посчитать на сколько</a:t>
            </a:r>
          </a:p>
          <a:p>
            <a:pPr algn="just"/>
            <a:r>
              <a:rPr lang="ru-RU" dirty="0" smtClean="0"/>
              <a:t>сократилось время простоя автобуса в ремонте. После выхода</a:t>
            </a:r>
          </a:p>
          <a:p>
            <a:pPr algn="just"/>
            <a:r>
              <a:rPr lang="ru-RU" dirty="0"/>
              <a:t>а</a:t>
            </a:r>
            <a:r>
              <a:rPr lang="ru-RU" dirty="0" smtClean="0"/>
              <a:t>втобуса на линию можно произвести качественный ремонт</a:t>
            </a:r>
          </a:p>
          <a:p>
            <a:pPr algn="just"/>
            <a:r>
              <a:rPr lang="ru-RU" dirty="0" smtClean="0"/>
              <a:t>замененного агрегата и сдать его в оборотный склад.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9924" y="6021288"/>
            <a:ext cx="466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Время простоя сократилось на 245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99" y="116632"/>
            <a:ext cx="6028959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Организован оборотный склад</a:t>
            </a:r>
            <a:endParaRPr lang="ru-RU" dirty="0"/>
          </a:p>
        </p:txBody>
      </p:sp>
      <p:pic>
        <p:nvPicPr>
          <p:cNvPr id="1026" name="Picture 2" descr="C:\Users\User\Desktop\P716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7019" y="4581128"/>
            <a:ext cx="96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Futura PT Medium"/>
              </a:rPr>
              <a:t>Было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7183" y="2591572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Futura PT Medium"/>
              </a:rPr>
              <a:t>Стало</a:t>
            </a:r>
            <a:endParaRPr lang="ru-RU" sz="2400" dirty="0"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31314</TotalTime>
  <Words>603</Words>
  <Application>Microsoft Office PowerPoint</Application>
  <PresentationFormat>Экран (4:3)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Сектор</vt:lpstr>
      <vt:lpstr>Разработка фонда оборотных агрегатов</vt:lpstr>
      <vt:lpstr>Паспорт проекта  </vt:lpstr>
      <vt:lpstr>Команда проекта</vt:lpstr>
      <vt:lpstr>Карта текущего состояния процесса</vt:lpstr>
      <vt:lpstr>Презентация PowerPoint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Визуализация  Организован оборотный склад</vt:lpstr>
      <vt:lpstr>Визуализация  При передачи смены механиком в ремонте остается меньше машин</vt:lpstr>
      <vt:lpstr>Визуализация  Стало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581</cp:revision>
  <cp:lastPrinted>2019-02-18T01:46:55Z</cp:lastPrinted>
  <dcterms:created xsi:type="dcterms:W3CDTF">2007-01-29T08:57:19Z</dcterms:created>
  <dcterms:modified xsi:type="dcterms:W3CDTF">2019-10-09T01:51:25Z</dcterms:modified>
</cp:coreProperties>
</file>